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64" r:id="rId66"/>
    <p:sldId id="455" r:id="rId67"/>
    <p:sldId id="396" r:id="rId68"/>
    <p:sldId id="452" r:id="rId69"/>
    <p:sldId id="374" r:id="rId70"/>
    <p:sldId id="378" r:id="rId71"/>
    <p:sldId id="377" r:id="rId72"/>
    <p:sldId id="382" r:id="rId73"/>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051"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53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12/17/2024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357709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3"/>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3"/>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4"/>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4"/>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5"/>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6"/>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10"/>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1"/>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457200" y="1600200"/>
            <a:ext cx="8229600" cy="4823460"/>
          </a:xfrm>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 which is greater than or equal to 0.</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310474"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583258" y="424161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190684"/>
            <a:ext cx="8229600" cy="310253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a:t>
            </a:r>
          </a:p>
          <a:p>
            <a:pPr lvl="1"/>
            <a:r>
              <a:rPr lang="en-GB" dirty="0"/>
              <a:t>h[0]=0 (path d</a:t>
            </a:r>
            <a:r>
              <a:rPr lang="en-GB" dirty="0">
                <a:sym typeface="Wingdings" panose="05000000000000000000" pitchFamily="2" charset="2"/>
              </a:rPr>
              <a:t>0</a:t>
            </a:r>
            <a:r>
              <a:rPr lang="en-GB" dirty="0"/>
              <a:t>), h[1]=-5 (path d</a:t>
            </a:r>
            <a:r>
              <a:rPr lang="en-GB" dirty="0">
                <a:sym typeface="Wingdings" panose="05000000000000000000" pitchFamily="2" charset="2"/>
              </a:rPr>
              <a:t>01), </a:t>
            </a:r>
            <a:r>
              <a:rPr lang="en-GB" dirty="0"/>
              <a:t>h[2]=-1 (path d</a:t>
            </a:r>
            <a:r>
              <a:rPr lang="en-GB" dirty="0">
                <a:sym typeface="Wingdings" panose="05000000000000000000" pitchFamily="2" charset="2"/>
              </a:rPr>
              <a:t>012</a:t>
            </a:r>
            <a:r>
              <a:rPr lang="en-GB" dirty="0"/>
              <a:t>), h[3]=0 (path d</a:t>
            </a:r>
            <a:r>
              <a:rPr lang="en-GB" dirty="0">
                <a:sym typeface="Wingdings" panose="05000000000000000000" pitchFamily="2" charset="2"/>
              </a:rPr>
              <a:t>3</a:t>
            </a:r>
            <a:r>
              <a:rPr lang="en-GB" dirty="0"/>
              <a:t>) </a:t>
            </a:r>
          </a:p>
          <a:p>
            <a:r>
              <a:rPr lang="en-GB" dirty="0"/>
              <a:t>Once we get these distances, we remove vertex d and reweight each edge </a:t>
            </a:r>
            <a:r>
              <a:rPr lang="en-GB" dirty="0" err="1"/>
              <a:t>uv</a:t>
            </a:r>
            <a:r>
              <a:rPr lang="en-GB" dirty="0"/>
              <a:t> as: w'(u, v) = w(u, v) + h[u] – h[v].</a:t>
            </a:r>
          </a:p>
          <a:p>
            <a:pPr lvl="1"/>
            <a:r>
              <a:rPr lang="en-GB" dirty="0"/>
              <a:t>w’(0,1)=0, w’(1,2)=0, w’(2,3)=0, w’(0,3)=3, w’(0,2)=3</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410246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27059" y="425490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01932" y="424161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3991743" y="582879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163456" y="586611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42071" y="502851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4" y="2454787"/>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5704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p:txBody>
          <a:bodyPr/>
          <a:lstStyle/>
          <a:p>
            <a:r>
              <a:rPr lang="en-GB" dirty="0"/>
              <a:t>Johnson’s Algorithm Example 2 </a:t>
            </a:r>
            <a:r>
              <a:rPr lang="en-GB" dirty="0" err="1"/>
              <a:t>Con’t</a:t>
            </a:r>
            <a:endParaRPr lang="en-SE" dirty="0"/>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457200" y="1223010"/>
            <a:ext cx="8229600" cy="1405890"/>
          </a:xfrm>
        </p:spPr>
        <p:txBody>
          <a:bodyPr>
            <a:normAutofit fontScale="85000" lnSpcReduction="20000"/>
          </a:bodyPr>
          <a:lstStyle/>
          <a:p>
            <a:r>
              <a:rPr lang="en-GB" dirty="0"/>
              <a:t>Let’s run Dijkstra’s shortest path algorithm with vertex 0 as the source. We can obtain the shortest paths shown on the left</a:t>
            </a:r>
          </a:p>
          <a:p>
            <a:r>
              <a:rPr lang="en-GB" dirty="0"/>
              <a:t>We then subtract h[u] – h[v] from length of each shortest path from u to v to obtain the lengths of shortest paths in the original graph shown on the right, e.g., SD(0</a:t>
            </a:r>
            <a:r>
              <a:rPr lang="en-GB" dirty="0">
                <a:sym typeface="Wingdings" panose="05000000000000000000" pitchFamily="2" charset="2"/>
              </a:rPr>
              <a:t>2</a:t>
            </a:r>
            <a:r>
              <a:rPr lang="en-GB" dirty="0"/>
              <a:t>)=0-(h[0]-h[2])=0-(0-(-1))=-1)</a:t>
            </a:r>
          </a:p>
          <a:p>
            <a:endParaRPr lang="en-GB" dirty="0"/>
          </a:p>
          <a:p>
            <a:endParaRPr lang="en-SE" dirty="0"/>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2344336587"/>
              </p:ext>
            </p:extLst>
          </p:nvPr>
        </p:nvGraphicFramePr>
        <p:xfrm>
          <a:off x="1359237"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2015032912"/>
              </p:ext>
            </p:extLst>
          </p:nvPr>
        </p:nvGraphicFramePr>
        <p:xfrm>
          <a:off x="5380272"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2812924" y="6042123"/>
            <a:ext cx="2287927" cy="646331"/>
          </a:xfrm>
          <a:prstGeom prst="rect">
            <a:avLst/>
          </a:prstGeom>
          <a:noFill/>
        </p:spPr>
        <p:txBody>
          <a:bodyPr wrap="square" rtlCol="0">
            <a:spAutoFit/>
          </a:bodyPr>
          <a:lstStyle/>
          <a:p>
            <a:r>
              <a:rPr lang="en-GB" dirty="0"/>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6808027" y="6048156"/>
            <a:ext cx="2287927" cy="646331"/>
          </a:xfrm>
          <a:prstGeom prst="rect">
            <a:avLst/>
          </a:prstGeom>
          <a:noFill/>
        </p:spPr>
        <p:txBody>
          <a:bodyPr wrap="square" rtlCol="0">
            <a:spAutoFit/>
          </a:bodyPr>
          <a:lstStyle/>
          <a:p>
            <a:r>
              <a:rPr lang="en-GB" dirty="0"/>
              <a:t>Shortest paths from 0 in original graph</a:t>
            </a:r>
            <a:endParaRPr lang="en-SE" dirty="0"/>
          </a:p>
        </p:txBody>
      </p:sp>
    </p:spTree>
    <p:extLst>
      <p:ext uri="{BB962C8B-B14F-4D97-AF65-F5344CB8AC3E}">
        <p14:creationId xmlns:p14="http://schemas.microsoft.com/office/powerpoint/2010/main" val="1724235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457200" y="-22542"/>
            <a:ext cx="8229600" cy="1143000"/>
          </a:xfrm>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798483"/>
            <a:ext cx="8229600" cy="2504982"/>
          </a:xfrm>
        </p:spPr>
        <p:txBody>
          <a:bodyPr>
            <a:normAutofit fontScale="70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388891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280031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381848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444941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39205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283195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4536562" y="3631919"/>
            <a:ext cx="1625257" cy="646331"/>
          </a:xfrm>
          <a:prstGeom prst="rect">
            <a:avLst/>
          </a:prstGeom>
          <a:noFill/>
        </p:spPr>
        <p:txBody>
          <a:bodyPr wrap="square">
            <a:spAutoFit/>
          </a:bodyPr>
          <a:lstStyle/>
          <a:p>
            <a:r>
              <a:rPr lang="en-GB" dirty="0"/>
              <a:t> -1 + 0 - (-1) = 0</a:t>
            </a:r>
          </a:p>
          <a:p>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5620135" y="3429000"/>
            <a:ext cx="1776177" cy="369332"/>
          </a:xfrm>
          <a:prstGeom prst="rect">
            <a:avLst/>
          </a:prstGeom>
          <a:noFill/>
        </p:spPr>
        <p:txBody>
          <a:bodyPr wrap="square">
            <a:spAutoFit/>
          </a:bodyPr>
          <a:lstStyle/>
          <a:p>
            <a:r>
              <a:rPr lang="en-GB" dirty="0"/>
              <a:t> -1 + -1 - (-2) =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6730911" y="3613751"/>
            <a:ext cx="1883601" cy="369332"/>
          </a:xfrm>
          <a:prstGeom prst="rect">
            <a:avLst/>
          </a:prstGeom>
          <a:noFill/>
        </p:spPr>
        <p:txBody>
          <a:bodyPr wrap="square">
            <a:spAutoFit/>
          </a:bodyPr>
          <a:lstStyle/>
          <a:p>
            <a:r>
              <a:rPr lang="en-GB" dirty="0"/>
              <a:t> -1 + -2 - (-3) =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5732960" y="4449418"/>
            <a:ext cx="1550525" cy="369332"/>
          </a:xfrm>
          <a:prstGeom prst="rect">
            <a:avLst/>
          </a:prstGeom>
          <a:noFill/>
        </p:spPr>
        <p:txBody>
          <a:bodyPr wrap="square">
            <a:spAutoFit/>
          </a:bodyPr>
          <a:lstStyle/>
          <a:p>
            <a:r>
              <a:rPr lang="en-GB" dirty="0"/>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381848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381848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1936060" y="345785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334197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345471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348148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338758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434121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430580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431233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438038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30525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4113338308"/>
              </p:ext>
            </p:extLst>
          </p:nvPr>
        </p:nvGraphicFramePr>
        <p:xfrm>
          <a:off x="533798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3285395126"/>
              </p:ext>
            </p:extLst>
          </p:nvPr>
        </p:nvGraphicFramePr>
        <p:xfrm>
          <a:off x="132302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2821283" y="6071115"/>
            <a:ext cx="2491122" cy="646331"/>
          </a:xfrm>
          <a:prstGeom prst="rect">
            <a:avLst/>
          </a:prstGeom>
          <a:noFill/>
        </p:spPr>
        <p:txBody>
          <a:bodyPr wrap="square" rtlCol="0">
            <a:spAutoFit/>
          </a:bodyPr>
          <a:lstStyle/>
          <a:p>
            <a:r>
              <a:rPr lang="en-GB" dirty="0"/>
              <a:t>Shortest paths from s in modified graph (right)</a:t>
            </a:r>
            <a:endParaRPr lang="en-SE" dirty="0"/>
          </a:p>
        </p:txBody>
      </p:sp>
      <p:sp>
        <p:nvSpPr>
          <p:cNvPr id="31" name="TextBox 30">
            <a:extLst>
              <a:ext uri="{FF2B5EF4-FFF2-40B4-BE49-F238E27FC236}">
                <a16:creationId xmlns:a16="http://schemas.microsoft.com/office/drawing/2014/main" id="{ED1A501F-21EF-BD58-D2A1-2C8428449976}"/>
              </a:ext>
            </a:extLst>
          </p:cNvPr>
          <p:cNvSpPr txBox="1"/>
          <p:nvPr/>
        </p:nvSpPr>
        <p:spPr>
          <a:xfrm>
            <a:off x="6825602" y="6071114"/>
            <a:ext cx="2215528" cy="646331"/>
          </a:xfrm>
          <a:prstGeom prst="rect">
            <a:avLst/>
          </a:prstGeom>
          <a:noFill/>
        </p:spPr>
        <p:txBody>
          <a:bodyPr wrap="square" rtlCol="0">
            <a:spAutoFit/>
          </a:bodyPr>
          <a:lstStyle/>
          <a:p>
            <a:r>
              <a:rPr lang="en-GB" dirty="0"/>
              <a:t>Shortest paths from s in original graph (left)</a:t>
            </a:r>
            <a:endParaRPr lang="en-SE" dirty="0"/>
          </a:p>
        </p:txBody>
      </p:sp>
    </p:spTree>
    <p:extLst>
      <p:ext uri="{BB962C8B-B14F-4D97-AF65-F5344CB8AC3E}">
        <p14:creationId xmlns:p14="http://schemas.microsoft.com/office/powerpoint/2010/main" val="74645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42274</TotalTime>
  <Words>9465</Words>
  <Application>Microsoft Office PowerPoint</Application>
  <PresentationFormat>On-screen Show (4:3)</PresentationFormat>
  <Paragraphs>2417</Paragraphs>
  <Slides>72</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72</vt:i4>
      </vt:variant>
    </vt:vector>
  </HeadingPairs>
  <TitlesOfParts>
    <vt:vector size="88"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2 Con’t</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1275</cp:revision>
  <cp:lastPrinted>2024-11-04T21:27:29Z</cp:lastPrinted>
  <dcterms:created xsi:type="dcterms:W3CDTF">2018-08-13T22:58:39Z</dcterms:created>
  <dcterms:modified xsi:type="dcterms:W3CDTF">2024-12-18T02:49:14Z</dcterms:modified>
</cp:coreProperties>
</file>